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7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B8BD1D9-8B76-45C1-A38A-E46A3D784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824" y="0"/>
            <a:ext cx="2623119" cy="1011219"/>
          </a:xfrm>
          <a:prstGeom prst="rect">
            <a:avLst/>
          </a:prstGeom>
        </p:spPr>
      </p:pic>
      <p:sp>
        <p:nvSpPr>
          <p:cNvPr id="12" name="Zone de texte 2">
            <a:extLst>
              <a:ext uri="{FF2B5EF4-FFF2-40B4-BE49-F238E27FC236}">
                <a16:creationId xmlns:a16="http://schemas.microsoft.com/office/drawing/2014/main" id="{C3A95A13-9E75-48A9-AFFF-7B6612160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6099" y="102029"/>
            <a:ext cx="4733925" cy="828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b="1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PROCEDURE D’INTERVENTION SUR LE DOMAINE PUBLIC COMMUNAUTAIRE DE LA CAH :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9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S’appliquant aux collectivités, maître d’ouvrages, maître d'œuvres, exploitants de réseaux, entreprises du bâtiment ou de travaux publics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Zone de texte 2">
            <a:extLst>
              <a:ext uri="{FF2B5EF4-FFF2-40B4-BE49-F238E27FC236}">
                <a16:creationId xmlns:a16="http://schemas.microsoft.com/office/drawing/2014/main" id="{3F1111AE-BFFA-450A-A200-9B9B495BD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1" y="1207935"/>
            <a:ext cx="4224334" cy="398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Déclaration à réaliser au titre du pouvoir de conservation de la voirie :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transmettre au service territorialisé de la CAH concerné par les travaux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06451F1F-9A70-4882-A926-B99B0567713A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2105248" y="930704"/>
            <a:ext cx="3947814" cy="2487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 de texte 2">
            <a:extLst>
              <a:ext uri="{FF2B5EF4-FFF2-40B4-BE49-F238E27FC236}">
                <a16:creationId xmlns:a16="http://schemas.microsoft.com/office/drawing/2014/main" id="{F6A7E7A8-29E3-45FC-B65E-A7111A26F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6420" y="1179465"/>
            <a:ext cx="3607850" cy="601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 b="1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Déclaration à réaliser au titre du pouvoir de police de la circulation et du stationnement :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9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transmettre au service territorialisé de la CAH concerné par les travaux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9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Zone de texte 3">
            <a:extLst>
              <a:ext uri="{FF2B5EF4-FFF2-40B4-BE49-F238E27FC236}">
                <a16:creationId xmlns:a16="http://schemas.microsoft.com/office/drawing/2014/main" id="{A5082A76-906B-4F2E-A5DE-853C1BCDF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8288" y="1305470"/>
            <a:ext cx="2686050" cy="7359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Déclaration à réaliser au titre de la réforme anti-endommagement des réseaux :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Déclarations à réaliser sur le guichet unique :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www.reseaux-et-canalisations.ineris.fr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Zone de texte 4">
            <a:extLst>
              <a:ext uri="{FF2B5EF4-FFF2-40B4-BE49-F238E27FC236}">
                <a16:creationId xmlns:a16="http://schemas.microsoft.com/office/drawing/2014/main" id="{859ED113-AC2F-49FB-92FA-7E76F1961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2" y="2033677"/>
            <a:ext cx="4224338" cy="11530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Demande de Permission de Voirie :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TRAVAUX PROGRAMMABLES : à transmettre 2 mois avant les travaux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TRAVAUX NON PROGRAMMABLES : à transmettre dès les travaux connus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TRAVAUX URGENTS : à régulariser à postériori des travaux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travaux sur voirie départementale le dossier sera transmis par la CAH aux services départementaux avec consultation de la commune concernée par les travaux.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0" name="Zone de texte 6">
            <a:extLst>
              <a:ext uri="{FF2B5EF4-FFF2-40B4-BE49-F238E27FC236}">
                <a16:creationId xmlns:a16="http://schemas.microsoft.com/office/drawing/2014/main" id="{105FDC6A-FE33-4350-B75B-4FB497E22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091" y="2287575"/>
            <a:ext cx="3690300" cy="199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Demande d’arrêté de circulation / stationnement</a:t>
            </a:r>
            <a:r>
              <a:rPr lang="fr-FR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TRAVAUX PROGRAMMABLES : à transmettre au minimum 10j avant les travaux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TRAVAUX NON PROGRAMMABLES : à transmettre dès les travaux connus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travaux urgents ne nécessitent pas d’arrêtés de circulation, le service gestionnaire de la voirie doit être avertis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services de la CAH sont consultés au titre de la coordination sur le domaine public communautaire. Les demandes sont transmises aux communes pour instruction.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1" name="Zone de texte 5">
            <a:extLst>
              <a:ext uri="{FF2B5EF4-FFF2-40B4-BE49-F238E27FC236}">
                <a16:creationId xmlns:a16="http://schemas.microsoft.com/office/drawing/2014/main" id="{F7B79562-C6DB-4FBE-9C66-1C244B342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1" y="3613808"/>
            <a:ext cx="4224339" cy="8345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Demande d’accord Technique :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TRAVAUX PROGRAMMABLES : à transmettre au minimum 10j avant les travaux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TRAVAUX NON PROGRAMMABLES : à transmettre dès les travaux connus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TRAVAUX URGENTS : à régulariser à postériori des travaux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fr-F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Zone de texte 14">
            <a:extLst>
              <a:ext uri="{FF2B5EF4-FFF2-40B4-BE49-F238E27FC236}">
                <a16:creationId xmlns:a16="http://schemas.microsoft.com/office/drawing/2014/main" id="{BF270E2D-A3F9-4053-A18A-B7F147F85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8183" y="4971917"/>
            <a:ext cx="2247900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Permission de Voirie attribuée par la CAH ou par le département si travaux sur voirie départementale     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 de texte 16">
            <a:extLst>
              <a:ext uri="{FF2B5EF4-FFF2-40B4-BE49-F238E27FC236}">
                <a16:creationId xmlns:a16="http://schemas.microsoft.com/office/drawing/2014/main" id="{C6002AA7-C3E2-4C33-B694-072912133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1" y="4980839"/>
            <a:ext cx="2457450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 Technique autorisé par la CAH avec prescriptions technique pour la réalisation des travaux   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Zone de texte 20">
            <a:extLst>
              <a:ext uri="{FF2B5EF4-FFF2-40B4-BE49-F238E27FC236}">
                <a16:creationId xmlns:a16="http://schemas.microsoft.com/office/drawing/2014/main" id="{AA41829E-F1A3-4831-B326-F3F203C77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7843" y="6153991"/>
            <a:ext cx="2343150" cy="601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Démarrage des travaux autorisé sous réserve d’avoir remplis toutes les conditions ci-dessus.        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Zone de texte 18">
            <a:extLst>
              <a:ext uri="{FF2B5EF4-FFF2-40B4-BE49-F238E27FC236}">
                <a16:creationId xmlns:a16="http://schemas.microsoft.com/office/drawing/2014/main" id="{B7BE8582-70C3-4A35-965A-5F4D852F0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581" y="4640600"/>
            <a:ext cx="2295525" cy="434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Arrêté de circulation obtenu par la commune concernée 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Zone de texte 7">
            <a:extLst>
              <a:ext uri="{FF2B5EF4-FFF2-40B4-BE49-F238E27FC236}">
                <a16:creationId xmlns:a16="http://schemas.microsoft.com/office/drawing/2014/main" id="{A07E1E02-E0D6-4595-98F1-38202C90B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3550" y="2546972"/>
            <a:ext cx="2295525" cy="434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Réalisation des procédures DT / DICT / ATU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Zone de texte 19">
            <a:extLst>
              <a:ext uri="{FF2B5EF4-FFF2-40B4-BE49-F238E27FC236}">
                <a16:creationId xmlns:a16="http://schemas.microsoft.com/office/drawing/2014/main" id="{E7E26F99-8E39-4C19-A1D7-F81897DF6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3550" y="3448960"/>
            <a:ext cx="2295525" cy="590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Retour des concessionnaires sur la présence de réseaux à proximité des travaux 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Zone de texte 21">
            <a:extLst>
              <a:ext uri="{FF2B5EF4-FFF2-40B4-BE49-F238E27FC236}">
                <a16:creationId xmlns:a16="http://schemas.microsoft.com/office/drawing/2014/main" id="{734E8D05-1591-43B1-A718-549926279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724" y="4488376"/>
            <a:ext cx="2443163" cy="590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cas de présence de réseaux, obligation d’avoir obtenu l’Autorisation d'Intervention à Proximité des Réseaux (AIPR)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E7FCFAEA-3498-4BB5-8EF7-90FFD2831E70}"/>
              </a:ext>
            </a:extLst>
          </p:cNvPr>
          <p:cNvCxnSpPr>
            <a:cxnSpLocks/>
            <a:stCxn id="12" idx="2"/>
            <a:endCxn id="17" idx="0"/>
          </p:cNvCxnSpPr>
          <p:nvPr/>
        </p:nvCxnSpPr>
        <p:spPr>
          <a:xfrm>
            <a:off x="6053062" y="930704"/>
            <a:ext cx="787283" cy="2487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1CCFA38C-8852-4B51-8845-01D04A4F9CA0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6119418" y="938462"/>
            <a:ext cx="4381895" cy="367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09A19B3D-8AA2-4D26-B35A-666E8D85ADF7}"/>
              </a:ext>
            </a:extLst>
          </p:cNvPr>
          <p:cNvCxnSpPr>
            <a:cxnSpLocks/>
            <a:stCxn id="13" idx="2"/>
            <a:endCxn id="19" idx="0"/>
          </p:cNvCxnSpPr>
          <p:nvPr/>
        </p:nvCxnSpPr>
        <p:spPr>
          <a:xfrm>
            <a:off x="2459828" y="1606570"/>
            <a:ext cx="3" cy="4271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D9D59D34-757D-4F8F-957F-BF1054722FF1}"/>
              </a:ext>
            </a:extLst>
          </p:cNvPr>
          <p:cNvCxnSpPr>
            <a:cxnSpLocks/>
          </p:cNvCxnSpPr>
          <p:nvPr/>
        </p:nvCxnSpPr>
        <p:spPr>
          <a:xfrm>
            <a:off x="2459825" y="3200656"/>
            <a:ext cx="3" cy="4271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1AD85CE6-F2C6-4490-929A-0403A2B27FE8}"/>
              </a:ext>
            </a:extLst>
          </p:cNvPr>
          <p:cNvCxnSpPr>
            <a:cxnSpLocks/>
          </p:cNvCxnSpPr>
          <p:nvPr/>
        </p:nvCxnSpPr>
        <p:spPr>
          <a:xfrm>
            <a:off x="1576386" y="4488376"/>
            <a:ext cx="3" cy="4746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936B6307-55FC-40DF-B206-2AD696B2DFA9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6840345" y="1781445"/>
            <a:ext cx="0" cy="5061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05CD99BC-0BFB-4CE9-AD39-10C1191F83C9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6840344" y="4298579"/>
            <a:ext cx="0" cy="3420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1FF19F05-3613-4574-81DA-9BAE58C967D8}"/>
              </a:ext>
            </a:extLst>
          </p:cNvPr>
          <p:cNvCxnSpPr>
            <a:cxnSpLocks/>
          </p:cNvCxnSpPr>
          <p:nvPr/>
        </p:nvCxnSpPr>
        <p:spPr>
          <a:xfrm>
            <a:off x="10501313" y="2040428"/>
            <a:ext cx="0" cy="4864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2A02D03D-FC87-4F3D-AE9B-1AAA1AF0BCA3}"/>
              </a:ext>
            </a:extLst>
          </p:cNvPr>
          <p:cNvCxnSpPr>
            <a:cxnSpLocks/>
          </p:cNvCxnSpPr>
          <p:nvPr/>
        </p:nvCxnSpPr>
        <p:spPr>
          <a:xfrm>
            <a:off x="10501309" y="3035009"/>
            <a:ext cx="3" cy="4271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A21EEA48-E476-4963-B68C-6758AB380215}"/>
              </a:ext>
            </a:extLst>
          </p:cNvPr>
          <p:cNvCxnSpPr>
            <a:cxnSpLocks/>
          </p:cNvCxnSpPr>
          <p:nvPr/>
        </p:nvCxnSpPr>
        <p:spPr>
          <a:xfrm>
            <a:off x="10501306" y="4085025"/>
            <a:ext cx="3" cy="4271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D27F21B1-A610-4C2D-A407-6185E30A91A8}"/>
              </a:ext>
            </a:extLst>
          </p:cNvPr>
          <p:cNvCxnSpPr>
            <a:cxnSpLocks/>
            <a:stCxn id="23" idx="2"/>
            <a:endCxn id="24" idx="1"/>
          </p:cNvCxnSpPr>
          <p:nvPr/>
        </p:nvCxnSpPr>
        <p:spPr>
          <a:xfrm>
            <a:off x="1576386" y="5561864"/>
            <a:ext cx="3371457" cy="8931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A27CD39A-10F6-4E2D-B694-FE37F3786745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4192133" y="5552942"/>
            <a:ext cx="1124752" cy="6010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6C289CEC-4F18-4AC6-9853-E31F9E09225F}"/>
              </a:ext>
            </a:extLst>
          </p:cNvPr>
          <p:cNvCxnSpPr>
            <a:cxnSpLocks/>
            <a:stCxn id="25" idx="2"/>
            <a:endCxn id="24" idx="0"/>
          </p:cNvCxnSpPr>
          <p:nvPr/>
        </p:nvCxnSpPr>
        <p:spPr>
          <a:xfrm flipH="1">
            <a:off x="6119418" y="5075575"/>
            <a:ext cx="720926" cy="10784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618EE261-76E2-4138-9517-FC5CE39EF43C}"/>
              </a:ext>
            </a:extLst>
          </p:cNvPr>
          <p:cNvCxnSpPr>
            <a:cxnSpLocks/>
            <a:endCxn id="24" idx="3"/>
          </p:cNvCxnSpPr>
          <p:nvPr/>
        </p:nvCxnSpPr>
        <p:spPr>
          <a:xfrm flipH="1">
            <a:off x="7290993" y="5096850"/>
            <a:ext cx="3210312" cy="13581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 : en angle 58">
            <a:extLst>
              <a:ext uri="{FF2B5EF4-FFF2-40B4-BE49-F238E27FC236}">
                <a16:creationId xmlns:a16="http://schemas.microsoft.com/office/drawing/2014/main" id="{5166158F-374B-49B9-A2B8-F4B914693264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29582" y="3737667"/>
            <a:ext cx="2352807" cy="97850"/>
          </a:xfrm>
          <a:prstGeom prst="bentConnector3">
            <a:avLst>
              <a:gd name="adj1" fmla="val -16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7777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809</TotalTime>
  <Words>149</Words>
  <Application>Microsoft Office PowerPoint</Application>
  <PresentationFormat>Grand écran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Trebuchet MS</vt:lpstr>
      <vt:lpstr>Wingdings 3</vt:lpstr>
      <vt:lpstr>Facette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SYNTHESE DU REGLEMENT DE VOIRIE</dc:title>
  <dc:creator>Alan WURTZ</dc:creator>
  <cp:lastModifiedBy>Alan WURTZ</cp:lastModifiedBy>
  <cp:revision>71</cp:revision>
  <dcterms:created xsi:type="dcterms:W3CDTF">2018-11-27T09:25:24Z</dcterms:created>
  <dcterms:modified xsi:type="dcterms:W3CDTF">2019-03-12T10:28:08Z</dcterms:modified>
</cp:coreProperties>
</file>